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ora" pitchFamily="2" charset="0"/>
      <p:regular r:id="rId12"/>
    </p:embeddedFont>
    <p:embeddedFont>
      <p:font typeface="Lora Bold" charset="0"/>
      <p:regular r:id="rId13"/>
    </p:embeddedFont>
    <p:embeddedFont>
      <p:font typeface="Questrial" pitchFamily="2" charset="0"/>
      <p:regular r:id="rId14"/>
    </p:embeddedFont>
    <p:embeddedFont>
      <p:font typeface="Sanchez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3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50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3944206" y="4754673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1608015" y="-2626550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95371" y="1656628"/>
            <a:ext cx="14097259" cy="184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5249" spc="51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DESENVOLVIMENTO COM MODELO ARDUINO PARA ATIVIDADE RECREATIVA COM GATOS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95371" y="1028700"/>
            <a:ext cx="14314375" cy="2998497"/>
            <a:chOff x="0" y="0"/>
            <a:chExt cx="3770041" cy="789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41" cy="789728"/>
            </a:xfrm>
            <a:custGeom>
              <a:avLst/>
              <a:gdLst/>
              <a:ahLst/>
              <a:cxnLst/>
              <a:rect l="l" t="t" r="r" b="b"/>
              <a:pathLst>
                <a:path w="3770041" h="789728">
                  <a:moveTo>
                    <a:pt x="17307" y="0"/>
                  </a:moveTo>
                  <a:lnTo>
                    <a:pt x="3752734" y="0"/>
                  </a:lnTo>
                  <a:cubicBezTo>
                    <a:pt x="3757324" y="0"/>
                    <a:pt x="3761726" y="1823"/>
                    <a:pt x="3764972" y="5069"/>
                  </a:cubicBezTo>
                  <a:cubicBezTo>
                    <a:pt x="3768218" y="8315"/>
                    <a:pt x="3770041" y="12717"/>
                    <a:pt x="3770041" y="17307"/>
                  </a:cubicBezTo>
                  <a:lnTo>
                    <a:pt x="3770041" y="772420"/>
                  </a:lnTo>
                  <a:cubicBezTo>
                    <a:pt x="3770041" y="777011"/>
                    <a:pt x="3768218" y="781413"/>
                    <a:pt x="3764972" y="784659"/>
                  </a:cubicBezTo>
                  <a:cubicBezTo>
                    <a:pt x="3761726" y="787904"/>
                    <a:pt x="3757324" y="789728"/>
                    <a:pt x="3752734" y="789728"/>
                  </a:cubicBezTo>
                  <a:lnTo>
                    <a:pt x="17307" y="789728"/>
                  </a:lnTo>
                  <a:cubicBezTo>
                    <a:pt x="12717" y="789728"/>
                    <a:pt x="8315" y="787904"/>
                    <a:pt x="5069" y="784659"/>
                  </a:cubicBezTo>
                  <a:cubicBezTo>
                    <a:pt x="1823" y="781413"/>
                    <a:pt x="0" y="777011"/>
                    <a:pt x="0" y="772420"/>
                  </a:cubicBezTo>
                  <a:lnTo>
                    <a:pt x="0" y="17307"/>
                  </a:lnTo>
                  <a:cubicBezTo>
                    <a:pt x="0" y="12717"/>
                    <a:pt x="1823" y="8315"/>
                    <a:pt x="5069" y="5069"/>
                  </a:cubicBezTo>
                  <a:cubicBezTo>
                    <a:pt x="8315" y="1823"/>
                    <a:pt x="12717" y="0"/>
                    <a:pt x="173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0041" cy="837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8254" y="5230582"/>
            <a:ext cx="14531492" cy="263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Disciplina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Internet das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Coisas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(IoT)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Autores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Igor Vinicius Santos Fonseca e </a:t>
            </a:r>
          </a:p>
          <a:p>
            <a:pPr algn="l">
              <a:lnSpc>
                <a:spcPts val="2928"/>
              </a:lnSpc>
            </a:pP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Samuel Lucas Vieira de Melo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Orientador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Prof. </a:t>
            </a:r>
            <a:r>
              <a:rPr lang="pt-BR" sz="3600" dirty="0">
                <a:solidFill>
                  <a:schemeClr val="bg1"/>
                </a:solidFill>
              </a:rPr>
              <a:t>Leandro </a:t>
            </a:r>
            <a:r>
              <a:rPr lang="pt-BR" sz="3600" dirty="0" err="1">
                <a:solidFill>
                  <a:schemeClr val="bg1"/>
                </a:solidFill>
              </a:rPr>
              <a:t>Toss</a:t>
            </a:r>
            <a:r>
              <a:rPr lang="pt-BR" sz="3600" dirty="0">
                <a:solidFill>
                  <a:schemeClr val="bg1"/>
                </a:solidFill>
              </a:rPr>
              <a:t> Hoffmann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Instituição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Fatec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53" spc="322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Jacareí</a:t>
            </a: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– Professor Francisco de Moura </a:t>
            </a:r>
          </a:p>
          <a:p>
            <a:pPr marL="702413" lvl="1" indent="-351206" algn="l">
              <a:lnSpc>
                <a:spcPts val="2928"/>
              </a:lnSpc>
              <a:buFont typeface="Arial"/>
              <a:buChar char="•"/>
            </a:pPr>
            <a:r>
              <a:rPr lang="en-US" sz="3253" spc="322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Ano: 2025, 1° SEM - 4DSM</a:t>
            </a:r>
          </a:p>
          <a:p>
            <a:pPr algn="ctr">
              <a:lnSpc>
                <a:spcPts val="2928"/>
              </a:lnSpc>
            </a:pPr>
            <a:endParaRPr lang="en-US" sz="3253" spc="322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4756081" y="3836836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398143" y="6074272"/>
            <a:ext cx="1114160" cy="1114160"/>
          </a:xfrm>
          <a:custGeom>
            <a:avLst/>
            <a:gdLst/>
            <a:ahLst/>
            <a:cxnLst/>
            <a:rect l="l" t="t" r="r" b="b"/>
            <a:pathLst>
              <a:path w="1114160" h="1114160">
                <a:moveTo>
                  <a:pt x="0" y="0"/>
                </a:moveTo>
                <a:lnTo>
                  <a:pt x="1114160" y="0"/>
                </a:lnTo>
                <a:lnTo>
                  <a:pt x="1114160" y="1114161"/>
                </a:lnTo>
                <a:lnTo>
                  <a:pt x="0" y="111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13383" y="2256129"/>
            <a:ext cx="9061234" cy="237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8014" y="6256888"/>
            <a:ext cx="10356603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https://github.com/fonsecaigor/Laser_Cat_Tracker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https://github.com/SamuelLucasVieira/laser-cat-tracker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72593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3084" t="-10002" r="-32304" b="-1368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746787" y="3265848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46787" y="1396535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787" y="3876535"/>
            <a:ext cx="6725806" cy="446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Este projeto visa criar um brinquedo automatizado para gatos. O objetivo é estimular o comportamento instintivo dos felinos por meio de movimentos aleatórios do laser.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Brinquedo interativo automatizado para gatos.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Utiliza Arduino Nano e servomotores SG90.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Simula o movimento de uma presa com padrões aleatórios. ​</a:t>
            </a:r>
          </a:p>
          <a:p>
            <a:pPr marL="496549" lvl="1" indent="-24827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Integra coleta de dados em tempo real e armazenamento em banco de dados.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494F5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23915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t="-12707" r="-7092" b="-5999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746787" y="2164152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MOTIVAÇÃO DO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6787" y="5105400"/>
            <a:ext cx="6906754" cy="27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Aplicação prática dos conhecimentos de IoT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Integração entre Arduino e Python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Desenvolvimento multidisciplinar: Eletrônica, Programação e Inteligência Artificial</a:t>
            </a:r>
          </a:p>
          <a:p>
            <a:pPr marL="488319" lvl="1" indent="-244159" algn="l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Incentivo à atividade física e bem-estar de gatos</a:t>
            </a:r>
          </a:p>
          <a:p>
            <a:pPr algn="l">
              <a:lnSpc>
                <a:spcPts val="3306"/>
              </a:lnSpc>
            </a:pPr>
            <a:endParaRPr lang="en-US" sz="2261">
              <a:solidFill>
                <a:srgbClr val="494F5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7785" y="2557238"/>
            <a:ext cx="3714478" cy="6701062"/>
            <a:chOff x="0" y="0"/>
            <a:chExt cx="978299" cy="1764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299" cy="1764889"/>
            </a:xfrm>
            <a:custGeom>
              <a:avLst/>
              <a:gdLst/>
              <a:ahLst/>
              <a:cxnLst/>
              <a:rect l="l" t="t" r="r" b="b"/>
              <a:pathLst>
                <a:path w="978299" h="176488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9465" y="2557238"/>
            <a:ext cx="3714478" cy="6701062"/>
            <a:chOff x="0" y="0"/>
            <a:chExt cx="978299" cy="17648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299" cy="1764889"/>
            </a:xfrm>
            <a:custGeom>
              <a:avLst/>
              <a:gdLst/>
              <a:ahLst/>
              <a:cxnLst/>
              <a:rect l="l" t="t" r="r" b="b"/>
              <a:pathLst>
                <a:path w="978299" h="176488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1146" y="2557238"/>
            <a:ext cx="3716376" cy="6701062"/>
            <a:chOff x="0" y="0"/>
            <a:chExt cx="978799" cy="17648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8799" cy="1764889"/>
            </a:xfrm>
            <a:custGeom>
              <a:avLst/>
              <a:gdLst/>
              <a:ahLst/>
              <a:cxnLst/>
              <a:rect l="l" t="t" r="r" b="b"/>
              <a:pathLst>
                <a:path w="978799" h="1764889">
                  <a:moveTo>
                    <a:pt x="106243" y="0"/>
                  </a:moveTo>
                  <a:lnTo>
                    <a:pt x="872556" y="0"/>
                  </a:lnTo>
                  <a:cubicBezTo>
                    <a:pt x="931232" y="0"/>
                    <a:pt x="978799" y="47566"/>
                    <a:pt x="978799" y="106243"/>
                  </a:cubicBezTo>
                  <a:lnTo>
                    <a:pt x="978799" y="1658646"/>
                  </a:lnTo>
                  <a:cubicBezTo>
                    <a:pt x="978799" y="1717322"/>
                    <a:pt x="931232" y="1764889"/>
                    <a:pt x="872556" y="1764889"/>
                  </a:cubicBezTo>
                  <a:lnTo>
                    <a:pt x="106243" y="1764889"/>
                  </a:lnTo>
                  <a:cubicBezTo>
                    <a:pt x="47566" y="1764889"/>
                    <a:pt x="0" y="1717322"/>
                    <a:pt x="0" y="1658646"/>
                  </a:cubicBezTo>
                  <a:lnTo>
                    <a:pt x="0" y="106243"/>
                  </a:lnTo>
                  <a:cubicBezTo>
                    <a:pt x="0" y="47566"/>
                    <a:pt x="47566" y="0"/>
                    <a:pt x="1062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78799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827" y="2557238"/>
            <a:ext cx="3718273" cy="6701062"/>
            <a:chOff x="0" y="0"/>
            <a:chExt cx="979298" cy="1764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9298" cy="1764889"/>
            </a:xfrm>
            <a:custGeom>
              <a:avLst/>
              <a:gdLst/>
              <a:ahLst/>
              <a:cxnLst/>
              <a:rect l="l" t="t" r="r" b="b"/>
              <a:pathLst>
                <a:path w="979298" h="1764889">
                  <a:moveTo>
                    <a:pt x="106189" y="0"/>
                  </a:moveTo>
                  <a:lnTo>
                    <a:pt x="873110" y="0"/>
                  </a:lnTo>
                  <a:cubicBezTo>
                    <a:pt x="901273" y="0"/>
                    <a:pt x="928282" y="11188"/>
                    <a:pt x="948196" y="31102"/>
                  </a:cubicBezTo>
                  <a:cubicBezTo>
                    <a:pt x="968111" y="51016"/>
                    <a:pt x="979298" y="78026"/>
                    <a:pt x="979298" y="106189"/>
                  </a:cubicBezTo>
                  <a:lnTo>
                    <a:pt x="979298" y="1658700"/>
                  </a:lnTo>
                  <a:cubicBezTo>
                    <a:pt x="979298" y="1686863"/>
                    <a:pt x="968111" y="1713873"/>
                    <a:pt x="948196" y="1733787"/>
                  </a:cubicBezTo>
                  <a:cubicBezTo>
                    <a:pt x="928282" y="1753701"/>
                    <a:pt x="901273" y="1764889"/>
                    <a:pt x="873110" y="1764889"/>
                  </a:cubicBezTo>
                  <a:lnTo>
                    <a:pt x="106189" y="1764889"/>
                  </a:lnTo>
                  <a:cubicBezTo>
                    <a:pt x="78026" y="1764889"/>
                    <a:pt x="51016" y="1753701"/>
                    <a:pt x="31102" y="1733787"/>
                  </a:cubicBezTo>
                  <a:cubicBezTo>
                    <a:pt x="11188" y="1713873"/>
                    <a:pt x="0" y="1686863"/>
                    <a:pt x="0" y="1658700"/>
                  </a:cubicBezTo>
                  <a:lnTo>
                    <a:pt x="0" y="106189"/>
                  </a:lnTo>
                  <a:cubicBezTo>
                    <a:pt x="0" y="78026"/>
                    <a:pt x="11188" y="51016"/>
                    <a:pt x="31102" y="31102"/>
                  </a:cubicBezTo>
                  <a:cubicBezTo>
                    <a:pt x="51016" y="11188"/>
                    <a:pt x="78026" y="0"/>
                    <a:pt x="106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79298" cy="182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00695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2376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65954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99532" y="2623913"/>
            <a:ext cx="369156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695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PESQUISA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32376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5954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PRODUÇÃO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8028" y="4651620"/>
            <a:ext cx="3516901" cy="240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Realizada por meio de vídeo aulas, leituras de páginas de códigos e conselhos práticos do professor da disciplina de IOT (Internet das Coisas).</a:t>
            </a:r>
          </a:p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Vide referências (pag. 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52963" y="4661145"/>
            <a:ext cx="3450393" cy="399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Construção do GitHub do projeto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Escolha e busca dos materiais a serem utilizados.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Criação e alteração periódica do código-fonte para funcionamento do servomotor.</a:t>
            </a:r>
          </a:p>
          <a:p>
            <a:pPr marL="461151" lvl="1" indent="-230576" algn="l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Testes de aplicação realizados em aula.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47987" y="1242306"/>
            <a:ext cx="10792026" cy="87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5800" b="1" spc="574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ETAPAS DO PROJETO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99532" y="3592248"/>
            <a:ext cx="369156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5919" y="4661145"/>
            <a:ext cx="3470535" cy="434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9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Montagem do sistema eletrônico finalizada, garantindo a funcionalidade dos componentes e a movimentação em dois eixos.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Utilização de Deek Robot e suporte Pan/Tilt.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Conexões estáveis com alimentação de 5V e sinais PWM. ​</a:t>
            </a:r>
          </a:p>
          <a:p>
            <a:pPr marL="439317" lvl="1" indent="-219659" algn="l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Movimentação eficiente do laser sobre uma superfície ampla.</a:t>
            </a:r>
          </a:p>
          <a:p>
            <a:pPr algn="l">
              <a:lnSpc>
                <a:spcPts val="2543"/>
              </a:lnSpc>
            </a:pPr>
            <a:endParaRPr lang="en-US" sz="2034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630282" y="4651620"/>
            <a:ext cx="3403364" cy="400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Geração de Dashboard para visualização de dados.</a:t>
            </a:r>
          </a:p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Implementação de placa Raspberry  3, câmera  e sensor de presença para capturas de movimentos por meio de IA treinada.</a:t>
            </a:r>
          </a:p>
          <a:p>
            <a:pPr marL="453487" lvl="1" indent="-226744" algn="l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Geração de movimento aleatório sem tocar na área do alvo.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692136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5823817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9955498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4087178" y="4292993"/>
            <a:ext cx="25086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36475" y="-60125"/>
            <a:ext cx="20947769" cy="6581091"/>
          </a:xfrm>
          <a:custGeom>
            <a:avLst/>
            <a:gdLst/>
            <a:ahLst/>
            <a:cxnLst/>
            <a:rect l="l" t="t" r="r" b="b"/>
            <a:pathLst>
              <a:path w="20947769" h="6581091">
                <a:moveTo>
                  <a:pt x="0" y="6581090"/>
                </a:moveTo>
                <a:lnTo>
                  <a:pt x="20947769" y="6581090"/>
                </a:lnTo>
                <a:lnTo>
                  <a:pt x="20947769" y="0"/>
                </a:lnTo>
                <a:lnTo>
                  <a:pt x="0" y="0"/>
                </a:lnTo>
                <a:lnTo>
                  <a:pt x="0" y="658109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501704"/>
            <a:ext cx="4806088" cy="3019261"/>
            <a:chOff x="0" y="0"/>
            <a:chExt cx="1265801" cy="795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5801" cy="795196"/>
            </a:xfrm>
            <a:custGeom>
              <a:avLst/>
              <a:gdLst/>
              <a:ahLst/>
              <a:cxnLst/>
              <a:rect l="l" t="t" r="r" b="b"/>
              <a:pathLst>
                <a:path w="1265801" h="795196">
                  <a:moveTo>
                    <a:pt x="53158" y="0"/>
                  </a:moveTo>
                  <a:lnTo>
                    <a:pt x="1212643" y="0"/>
                  </a:lnTo>
                  <a:cubicBezTo>
                    <a:pt x="1226741" y="0"/>
                    <a:pt x="1240262" y="5601"/>
                    <a:pt x="1250231" y="15570"/>
                  </a:cubicBezTo>
                  <a:cubicBezTo>
                    <a:pt x="1260200" y="25539"/>
                    <a:pt x="1265801" y="39060"/>
                    <a:pt x="1265801" y="53158"/>
                  </a:cubicBezTo>
                  <a:lnTo>
                    <a:pt x="1265801" y="742038"/>
                  </a:lnTo>
                  <a:cubicBezTo>
                    <a:pt x="1265801" y="771397"/>
                    <a:pt x="1242001" y="795196"/>
                    <a:pt x="1212643" y="795196"/>
                  </a:cubicBezTo>
                  <a:lnTo>
                    <a:pt x="53158" y="795196"/>
                  </a:lnTo>
                  <a:cubicBezTo>
                    <a:pt x="39060" y="795196"/>
                    <a:pt x="25539" y="789596"/>
                    <a:pt x="15570" y="779627"/>
                  </a:cubicBezTo>
                  <a:cubicBezTo>
                    <a:pt x="5601" y="769658"/>
                    <a:pt x="0" y="756137"/>
                    <a:pt x="0" y="742038"/>
                  </a:cubicBezTo>
                  <a:lnTo>
                    <a:pt x="0" y="53158"/>
                  </a:lnTo>
                  <a:cubicBezTo>
                    <a:pt x="0" y="23800"/>
                    <a:pt x="23800" y="0"/>
                    <a:pt x="531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65801" cy="833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46748" y="6949590"/>
            <a:ext cx="5697252" cy="2794530"/>
            <a:chOff x="0" y="0"/>
            <a:chExt cx="1500511" cy="7360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511" cy="736008"/>
            </a:xfrm>
            <a:custGeom>
              <a:avLst/>
              <a:gdLst/>
              <a:ahLst/>
              <a:cxnLst/>
              <a:rect l="l" t="t" r="r" b="b"/>
              <a:pathLst>
                <a:path w="1500511" h="736008">
                  <a:moveTo>
                    <a:pt x="44843" y="0"/>
                  </a:moveTo>
                  <a:lnTo>
                    <a:pt x="1455668" y="0"/>
                  </a:lnTo>
                  <a:cubicBezTo>
                    <a:pt x="1467561" y="0"/>
                    <a:pt x="1478967" y="4725"/>
                    <a:pt x="1487377" y="13134"/>
                  </a:cubicBezTo>
                  <a:cubicBezTo>
                    <a:pt x="1495786" y="21544"/>
                    <a:pt x="1500511" y="32950"/>
                    <a:pt x="1500511" y="44843"/>
                  </a:cubicBezTo>
                  <a:lnTo>
                    <a:pt x="1500511" y="691165"/>
                  </a:lnTo>
                  <a:cubicBezTo>
                    <a:pt x="1500511" y="703058"/>
                    <a:pt x="1495786" y="714464"/>
                    <a:pt x="1487377" y="722874"/>
                  </a:cubicBezTo>
                  <a:cubicBezTo>
                    <a:pt x="1478967" y="731283"/>
                    <a:pt x="1467561" y="736008"/>
                    <a:pt x="1455668" y="736008"/>
                  </a:cubicBezTo>
                  <a:lnTo>
                    <a:pt x="44843" y="736008"/>
                  </a:lnTo>
                  <a:cubicBezTo>
                    <a:pt x="32950" y="736008"/>
                    <a:pt x="21544" y="731283"/>
                    <a:pt x="13134" y="722874"/>
                  </a:cubicBezTo>
                  <a:cubicBezTo>
                    <a:pt x="4725" y="714464"/>
                    <a:pt x="0" y="703058"/>
                    <a:pt x="0" y="691165"/>
                  </a:cubicBezTo>
                  <a:lnTo>
                    <a:pt x="0" y="44843"/>
                  </a:lnTo>
                  <a:cubicBezTo>
                    <a:pt x="0" y="32950"/>
                    <a:pt x="4725" y="21544"/>
                    <a:pt x="13134" y="13134"/>
                  </a:cubicBezTo>
                  <a:cubicBezTo>
                    <a:pt x="21544" y="4725"/>
                    <a:pt x="32950" y="0"/>
                    <a:pt x="448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0511" cy="77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98495" y="2349285"/>
            <a:ext cx="5139549" cy="4171680"/>
            <a:chOff x="0" y="0"/>
            <a:chExt cx="1353626" cy="1098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3626" cy="1098714"/>
            </a:xfrm>
            <a:custGeom>
              <a:avLst/>
              <a:gdLst/>
              <a:ahLst/>
              <a:cxnLst/>
              <a:rect l="l" t="t" r="r" b="b"/>
              <a:pathLst>
                <a:path w="1353626" h="1098714">
                  <a:moveTo>
                    <a:pt x="49709" y="0"/>
                  </a:moveTo>
                  <a:lnTo>
                    <a:pt x="1303917" y="0"/>
                  </a:lnTo>
                  <a:cubicBezTo>
                    <a:pt x="1317101" y="0"/>
                    <a:pt x="1329744" y="5237"/>
                    <a:pt x="1339067" y="14560"/>
                  </a:cubicBezTo>
                  <a:cubicBezTo>
                    <a:pt x="1348389" y="23882"/>
                    <a:pt x="1353626" y="36526"/>
                    <a:pt x="1353626" y="49709"/>
                  </a:cubicBezTo>
                  <a:lnTo>
                    <a:pt x="1353626" y="1049005"/>
                  </a:lnTo>
                  <a:cubicBezTo>
                    <a:pt x="1353626" y="1076459"/>
                    <a:pt x="1331370" y="1098714"/>
                    <a:pt x="1303917" y="1098714"/>
                  </a:cubicBezTo>
                  <a:lnTo>
                    <a:pt x="49709" y="1098714"/>
                  </a:lnTo>
                  <a:cubicBezTo>
                    <a:pt x="36526" y="1098714"/>
                    <a:pt x="23882" y="1093477"/>
                    <a:pt x="14560" y="1084155"/>
                  </a:cubicBezTo>
                  <a:cubicBezTo>
                    <a:pt x="5237" y="1074832"/>
                    <a:pt x="0" y="1062189"/>
                    <a:pt x="0" y="1049005"/>
                  </a:cubicBezTo>
                  <a:lnTo>
                    <a:pt x="0" y="49709"/>
                  </a:lnTo>
                  <a:cubicBezTo>
                    <a:pt x="0" y="36526"/>
                    <a:pt x="5237" y="23882"/>
                    <a:pt x="14560" y="14560"/>
                  </a:cubicBezTo>
                  <a:cubicBezTo>
                    <a:pt x="23882" y="5237"/>
                    <a:pt x="36526" y="0"/>
                    <a:pt x="497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3626" cy="113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73614" y="7084912"/>
            <a:ext cx="6385686" cy="2659208"/>
            <a:chOff x="0" y="0"/>
            <a:chExt cx="1681827" cy="7003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1827" cy="700367"/>
            </a:xfrm>
            <a:custGeom>
              <a:avLst/>
              <a:gdLst/>
              <a:ahLst/>
              <a:cxnLst/>
              <a:rect l="l" t="t" r="r" b="b"/>
              <a:pathLst>
                <a:path w="1681827" h="700367">
                  <a:moveTo>
                    <a:pt x="40009" y="0"/>
                  </a:moveTo>
                  <a:lnTo>
                    <a:pt x="1641818" y="0"/>
                  </a:lnTo>
                  <a:cubicBezTo>
                    <a:pt x="1652429" y="0"/>
                    <a:pt x="1662605" y="4215"/>
                    <a:pt x="1670109" y="11718"/>
                  </a:cubicBezTo>
                  <a:cubicBezTo>
                    <a:pt x="1677612" y="19221"/>
                    <a:pt x="1681827" y="29398"/>
                    <a:pt x="1681827" y="40009"/>
                  </a:cubicBezTo>
                  <a:lnTo>
                    <a:pt x="1681827" y="660359"/>
                  </a:lnTo>
                  <a:cubicBezTo>
                    <a:pt x="1681827" y="670970"/>
                    <a:pt x="1677612" y="681146"/>
                    <a:pt x="1670109" y="688649"/>
                  </a:cubicBezTo>
                  <a:cubicBezTo>
                    <a:pt x="1662605" y="696152"/>
                    <a:pt x="1652429" y="700367"/>
                    <a:pt x="1641818" y="700367"/>
                  </a:cubicBezTo>
                  <a:lnTo>
                    <a:pt x="40009" y="700367"/>
                  </a:lnTo>
                  <a:cubicBezTo>
                    <a:pt x="29398" y="700367"/>
                    <a:pt x="19221" y="696152"/>
                    <a:pt x="11718" y="688649"/>
                  </a:cubicBezTo>
                  <a:cubicBezTo>
                    <a:pt x="4215" y="681146"/>
                    <a:pt x="0" y="670970"/>
                    <a:pt x="0" y="660359"/>
                  </a:cubicBezTo>
                  <a:lnTo>
                    <a:pt x="0" y="40009"/>
                  </a:lnTo>
                  <a:cubicBezTo>
                    <a:pt x="0" y="29398"/>
                    <a:pt x="4215" y="19221"/>
                    <a:pt x="11718" y="11718"/>
                  </a:cubicBezTo>
                  <a:cubicBezTo>
                    <a:pt x="19221" y="4215"/>
                    <a:pt x="29398" y="0"/>
                    <a:pt x="400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81827" cy="73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2020608" y="6520965"/>
            <a:ext cx="1426140" cy="1825890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7026171" y="4435125"/>
            <a:ext cx="1472325" cy="2600996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3638044" y="4435125"/>
            <a:ext cx="1780897" cy="2514465"/>
          </a:xfrm>
          <a:prstGeom prst="line">
            <a:avLst/>
          </a:prstGeom>
          <a:ln w="85725" cap="flat">
            <a:solidFill>
              <a:srgbClr val="015A8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11312046" y="7857270"/>
            <a:ext cx="570255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****Inserir informações referente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 IA aplicada e mqtt**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304991"/>
            <a:ext cx="573359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000" b="1" spc="-3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Metodologia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7143" y="3671193"/>
            <a:ext cx="4472137" cy="314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Montagem do Sistema Físico: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Arduino Nano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Deek Robot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- 2 Servomotores SG90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Módulo Laser KY-008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Suporte Pan/Tilt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Raspberry 3</a:t>
            </a:r>
          </a:p>
          <a:p>
            <a:pPr marL="430137" lvl="1" indent="-215069" algn="l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Câmera </a:t>
            </a:r>
          </a:p>
          <a:p>
            <a:pPr algn="l">
              <a:lnSpc>
                <a:spcPts val="2789"/>
              </a:lnSpc>
            </a:pPr>
            <a:endParaRPr lang="en-US" sz="1992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81139" y="7046812"/>
            <a:ext cx="5465210" cy="294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Programação do Controle Embarcado: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Linguagem Python e C/C++ (IDE Arduino)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Movimento aleatório dentro de limites angulares</a:t>
            </a:r>
          </a:p>
          <a:p>
            <a:pPr marL="452336" lvl="1" indent="-226168" algn="l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Cálculo de ângulos e tempo de execução</a:t>
            </a:r>
          </a:p>
          <a:p>
            <a:pPr algn="l">
              <a:lnSpc>
                <a:spcPts val="2933"/>
              </a:lnSpc>
            </a:pPr>
            <a:endParaRPr lang="en-US" sz="2095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498495" y="2449792"/>
            <a:ext cx="5139549" cy="418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Salvamento no Banco de Dados: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Comunicação serial via PySerial (Python)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Armazenamento em PostgreSQL com psycopg2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Registro de cada movimento (ângulos X/Y e ordem)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Geração de Dashboards:</a:t>
            </a:r>
          </a:p>
          <a:p>
            <a:pPr algn="l">
              <a:lnSpc>
                <a:spcPts val="2774"/>
              </a:lnSpc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 Streamlit e Matplotlib (Python)</a:t>
            </a:r>
          </a:p>
          <a:p>
            <a:pPr marL="427897" lvl="1" indent="-213948" algn="l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Tabela de movimentos, evolução dos ângulos, trajetória do movimento</a:t>
            </a:r>
          </a:p>
          <a:p>
            <a:pPr algn="l">
              <a:lnSpc>
                <a:spcPts val="2774"/>
              </a:lnSpc>
            </a:pPr>
            <a:endParaRPr lang="en-US" sz="1981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25555"/>
            <a:ext cx="8041504" cy="8551780"/>
          </a:xfrm>
          <a:custGeom>
            <a:avLst/>
            <a:gdLst/>
            <a:ahLst/>
            <a:cxnLst/>
            <a:rect l="l" t="t" r="r" b="b"/>
            <a:pathLst>
              <a:path w="8041504" h="8551780">
                <a:moveTo>
                  <a:pt x="0" y="0"/>
                </a:moveTo>
                <a:lnTo>
                  <a:pt x="8041504" y="0"/>
                </a:lnTo>
                <a:lnTo>
                  <a:pt x="804150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01477" y="1225555"/>
            <a:ext cx="5697623" cy="8551780"/>
          </a:xfrm>
          <a:custGeom>
            <a:avLst/>
            <a:gdLst/>
            <a:ahLst/>
            <a:cxnLst/>
            <a:rect l="l" t="t" r="r" b="b"/>
            <a:pathLst>
              <a:path w="5697623" h="8551780">
                <a:moveTo>
                  <a:pt x="0" y="0"/>
                </a:moveTo>
                <a:lnTo>
                  <a:pt x="5697624" y="0"/>
                </a:lnTo>
                <a:lnTo>
                  <a:pt x="569762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2561" y="365757"/>
            <a:ext cx="7913782" cy="66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Dashboard em </a:t>
            </a:r>
            <a:r>
              <a:rPr lang="en-US" sz="3899" b="1" u="sng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  <a:hlinkClick r:id="rId4" tooltip="http://localhost:8501"/>
              </a:rPr>
              <a:t>//localhost:8501</a:t>
            </a: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79728" y="365757"/>
            <a:ext cx="7541121" cy="66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Mqqt rodando em mqttTeste.py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2668" y="1355519"/>
            <a:ext cx="8131190" cy="8361120"/>
          </a:xfrm>
          <a:custGeom>
            <a:avLst/>
            <a:gdLst/>
            <a:ahLst/>
            <a:cxnLst/>
            <a:rect l="l" t="t" r="r" b="b"/>
            <a:pathLst>
              <a:path w="8131190" h="8361120">
                <a:moveTo>
                  <a:pt x="0" y="0"/>
                </a:moveTo>
                <a:lnTo>
                  <a:pt x="8131190" y="0"/>
                </a:lnTo>
                <a:lnTo>
                  <a:pt x="8131190" y="8361120"/>
                </a:lnTo>
                <a:lnTo>
                  <a:pt x="0" y="836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286858" y="342900"/>
            <a:ext cx="8542809" cy="87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Diagrama</a:t>
            </a:r>
            <a:r>
              <a:rPr lang="en-US" sz="5199" b="1" dirty="0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 de </a:t>
            </a:r>
            <a:r>
              <a:rPr lang="en-US" sz="5199" b="1" dirty="0" err="1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Arquitetura</a:t>
            </a:r>
            <a:endParaRPr lang="en-US" sz="5199" b="1" dirty="0">
              <a:solidFill>
                <a:srgbClr val="FFFFFE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9794235" y="-534808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72593" y="750147"/>
            <a:ext cx="8786707" cy="8786707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r="-1965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746787" y="1521026"/>
            <a:ext cx="7719281" cy="156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CONCLUSÃO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6787" y="3868055"/>
            <a:ext cx="6157518" cy="51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O projeto aplicou na prática os conhecimentos de Internet das Coisas, integrando hardware e software para criar um brinquedo automatizado para gatos, utilizando Arduino Nano, servomotores e laser. A solução promoveu o enriquecimento ambiental dos animais, incentivando a atividade física e o comportamento instintivo. Além da interação física, foi desenvolvido um serviço para armazenamento de dados, possibilitando futuras análises e dashboards. O projeto se mostrou viável e de baixo custo, cumprindo com êxito os objetivos propostos.</a:t>
            </a:r>
          </a:p>
          <a:p>
            <a:pPr algn="l">
              <a:lnSpc>
                <a:spcPts val="2947"/>
              </a:lnSpc>
            </a:pPr>
            <a:endParaRPr lang="en-US" sz="2105">
              <a:solidFill>
                <a:srgbClr val="494F5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46787" y="3359225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4194" y="4053067"/>
            <a:ext cx="9818894" cy="334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Arduino Nano: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https://docs.arduino.cc/hardware/nano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Biblioteca Servo: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https://www.arduino.cc/en/Reference/Servo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Laser Tower for the Cat: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https://www.instructables.com/Laser-Tower-for-the-Cat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Flask: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https://flask.palletsprojects.com</a:t>
            </a:r>
          </a:p>
          <a:p>
            <a:pPr marL="510208" lvl="1" indent="-255104" algn="l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Livros: Automação Residencial com Arduino (Oliveira, 2020); Eletrônica para Makers (Torres, 2018)</a:t>
            </a:r>
          </a:p>
          <a:p>
            <a:pPr algn="l">
              <a:lnSpc>
                <a:spcPts val="3308"/>
              </a:lnSpc>
            </a:pPr>
            <a:endParaRPr lang="en-US" sz="2363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Freeform 3"/>
          <p:cNvSpPr/>
          <p:nvPr/>
        </p:nvSpPr>
        <p:spPr>
          <a:xfrm rot="10710603" flipV="1">
            <a:off x="15350608" y="6728709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r="-1897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44000" y="2053350"/>
            <a:ext cx="7719281" cy="7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REFERÊNCIAS</a:t>
            </a:r>
          </a:p>
        </p:txBody>
      </p:sp>
      <p:sp>
        <p:nvSpPr>
          <p:cNvPr id="7" name="Freeform 7"/>
          <p:cNvSpPr/>
          <p:nvPr/>
        </p:nvSpPr>
        <p:spPr>
          <a:xfrm rot="659014" flipV="1">
            <a:off x="-1536547" y="-1625928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3146380" y="3260746"/>
            <a:ext cx="37169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672</Words>
  <Application>Microsoft Office PowerPoint</Application>
  <PresentationFormat>Personalizar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Lora</vt:lpstr>
      <vt:lpstr>Questrial</vt:lpstr>
      <vt:lpstr>Arial</vt:lpstr>
      <vt:lpstr>Lora Bold</vt:lpstr>
      <vt:lpstr>Calibri</vt:lpstr>
      <vt:lpstr>Sanchez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Apresentacao_IoT.pptx</dc:title>
  <cp:lastModifiedBy>SAMUEL LUCAS VIEIRA DE MELO</cp:lastModifiedBy>
  <cp:revision>2</cp:revision>
  <dcterms:created xsi:type="dcterms:W3CDTF">2006-08-16T00:00:00Z</dcterms:created>
  <dcterms:modified xsi:type="dcterms:W3CDTF">2025-06-25T21:00:26Z</dcterms:modified>
  <dc:identifier>DAGrLQw87S0</dc:identifier>
</cp:coreProperties>
</file>